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6" r:id="rId3"/>
    <p:sldId id="300" r:id="rId4"/>
    <p:sldId id="301" r:id="rId5"/>
    <p:sldId id="302" r:id="rId6"/>
    <p:sldId id="303" r:id="rId7"/>
    <p:sldId id="30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2033"/>
    <a:srgbClr val="B55F6B"/>
    <a:srgbClr val="D19BA3"/>
    <a:srgbClr val="DDB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0E66D-0F23-48AF-9D16-42D4F2C7A19D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09B03-1247-41A9-B9A9-0B3B0EC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699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2E138-B969-4223-8341-28AEEB933A2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17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CCCD-D530-49AF-BB68-E879C8E36ADD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74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CC8A-43DC-45E7-B1A4-895DB81DE661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43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5DA-B54C-4684-B97A-673432534586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959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91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97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92EE-477E-4B75-863E-79490B9F73C0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249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84D6-7AF5-470A-8552-8BB81D5D7A4D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52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D604-F502-4934-8292-6F65B9FB9146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50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7FFA-6DFD-4C73-AE4D-CFEE7AC1C064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19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6A2A-BAC1-4A63-96AF-4C78D538CB48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48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A625-3B2D-4626-A595-0CB90A836947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66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1294-FFAE-4809-AF4E-1FE9797F761A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54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FE46-3D3C-4DC0-AC02-9B8C75A4E58C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14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44"/>
          <a:stretch/>
        </p:blipFill>
        <p:spPr>
          <a:xfrm rot="5400000">
            <a:off x="2679701" y="-2679700"/>
            <a:ext cx="6832599" cy="12192002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5CE4-F945-4726-A07E-6290C47CCB9C}" type="datetime1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D41F-0B2A-402D-A319-1E215E7D1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355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2026730"/>
            <a:ext cx="12192000" cy="2763384"/>
          </a:xfrm>
          <a:prstGeom prst="rect">
            <a:avLst/>
          </a:prstGeom>
          <a:solidFill>
            <a:srgbClr val="7E1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汉仪长美黑简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634162"/>
            <a:ext cx="12192000" cy="223838"/>
          </a:xfrm>
          <a:prstGeom prst="rect">
            <a:avLst/>
          </a:prstGeom>
          <a:solidFill>
            <a:srgbClr val="9C2033"/>
          </a:solidFill>
          <a:ln>
            <a:solidFill>
              <a:srgbClr val="DDB5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27638" y="2389505"/>
            <a:ext cx="8964612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5400" dirty="0" smtClean="0">
                <a:solidFill>
                  <a:schemeClr val="bg1"/>
                </a:solidFill>
                <a:latin typeface="Times" charset="0"/>
                <a:ea typeface="微软雅黑" panose="020B0503020204020204" pitchFamily="34" charset="-122"/>
              </a:rPr>
              <a:t>XXX</a:t>
            </a:r>
            <a:r>
              <a:rPr lang="zh-CN" altLang="en-US" sz="5400" dirty="0" smtClean="0">
                <a:solidFill>
                  <a:schemeClr val="bg1"/>
                </a:solidFill>
                <a:latin typeface="Times" charset="0"/>
                <a:ea typeface="微软雅黑" panose="020B0503020204020204" pitchFamily="34" charset="-122"/>
              </a:rPr>
              <a:t>仪器</a:t>
            </a:r>
            <a:endParaRPr lang="en-US" altLang="zh-CN" sz="5400" i="0" dirty="0">
              <a:solidFill>
                <a:schemeClr val="bg1"/>
              </a:solidFill>
              <a:latin typeface="Times" charset="0"/>
              <a:ea typeface="微软雅黑" panose="020B0503020204020204" pitchFamily="34" charset="-122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3168945" y="3749382"/>
            <a:ext cx="4857750" cy="84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i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800" i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 </a:t>
            </a:r>
            <a:endParaRPr lang="en-US" altLang="zh-CN" sz="2800" i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校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943" y="213051"/>
            <a:ext cx="2290194" cy="229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5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2"/>
          <p:cNvGrpSpPr>
            <a:grpSpLocks/>
          </p:cNvGrpSpPr>
          <p:nvPr/>
        </p:nvGrpSpPr>
        <p:grpSpPr bwMode="auto">
          <a:xfrm>
            <a:off x="0" y="214454"/>
            <a:ext cx="12192000" cy="442383"/>
            <a:chOff x="0" y="58738"/>
            <a:chExt cx="9144000" cy="331787"/>
          </a:xfrm>
        </p:grpSpPr>
        <p:pic>
          <p:nvPicPr>
            <p:cNvPr id="2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5150" y="58738"/>
              <a:ext cx="165893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34938"/>
              <a:ext cx="683260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8655050" y="134938"/>
              <a:ext cx="48895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42684" y="696423"/>
            <a:ext cx="113573" cy="549078"/>
          </a:xfrm>
          <a:prstGeom prst="rect">
            <a:avLst/>
          </a:prstGeom>
          <a:solidFill>
            <a:srgbClr val="9C2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42684" y="1319362"/>
            <a:ext cx="3549140" cy="2315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24720" y="1518821"/>
            <a:ext cx="586627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、仪器设备基本情况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二、购置</a:t>
            </a: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必要性和适用性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类型设备调研情况</a:t>
            </a:r>
            <a:endParaRPr lang="en-US" altLang="zh-CN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四、</a:t>
            </a: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经费来源和落实情况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五、</a:t>
            </a: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使用条件和预计</a:t>
            </a: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效益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标题 2"/>
          <p:cNvSpPr txBox="1">
            <a:spLocks/>
          </p:cNvSpPr>
          <p:nvPr/>
        </p:nvSpPr>
        <p:spPr>
          <a:xfrm>
            <a:off x="487260" y="693574"/>
            <a:ext cx="2213995" cy="564775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algn="l"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仓耳舒圆体 W03" panose="02020400000000000000" pitchFamily="18" charset="-122"/>
                <a:ea typeface="仓耳舒圆体 W03" panose="02020400000000000000" pitchFamily="18" charset="-122"/>
                <a:cs typeface="Noto Sans CJK JP Medium"/>
              </a:defRPr>
            </a:lvl1pPr>
          </a:lstStyle>
          <a:p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汇报提纲</a:t>
            </a:r>
            <a:endParaRPr lang="zh-CN" altLang="en-US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413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2"/>
          <p:cNvGrpSpPr>
            <a:grpSpLocks/>
          </p:cNvGrpSpPr>
          <p:nvPr/>
        </p:nvGrpSpPr>
        <p:grpSpPr bwMode="auto">
          <a:xfrm>
            <a:off x="0" y="214454"/>
            <a:ext cx="12192000" cy="442383"/>
            <a:chOff x="0" y="58738"/>
            <a:chExt cx="9144000" cy="331787"/>
          </a:xfrm>
        </p:grpSpPr>
        <p:pic>
          <p:nvPicPr>
            <p:cNvPr id="2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5150" y="58738"/>
              <a:ext cx="165893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34938"/>
              <a:ext cx="683260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8655050" y="134938"/>
              <a:ext cx="48895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42684" y="696423"/>
            <a:ext cx="113573" cy="549078"/>
          </a:xfrm>
          <a:prstGeom prst="rect">
            <a:avLst/>
          </a:prstGeom>
          <a:solidFill>
            <a:srgbClr val="9C2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42684" y="1319362"/>
            <a:ext cx="5422160" cy="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2"/>
          <p:cNvSpPr txBox="1">
            <a:spLocks/>
          </p:cNvSpPr>
          <p:nvPr/>
        </p:nvSpPr>
        <p:spPr>
          <a:xfrm>
            <a:off x="487259" y="693574"/>
            <a:ext cx="4722304" cy="564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仓耳舒圆体 W03" panose="02020400000000000000" pitchFamily="18" charset="-122"/>
                <a:ea typeface="仓耳舒圆体 W03" panose="02020400000000000000" pitchFamily="18" charset="-122"/>
                <a:cs typeface="Noto Sans CJK JP Medium"/>
              </a:defRPr>
            </a:lvl1pPr>
          </a:lstStyle>
          <a:p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一、仪器</a:t>
            </a:r>
            <a:r>
              <a:rPr lang="zh-CN" altLang="en-US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设备基本情况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gray">
          <a:xfrm>
            <a:off x="1208635" y="1842470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主要功能及用途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gray">
          <a:xfrm>
            <a:off x="1208635" y="3183195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主要参数及性能指标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1210033" y="4593945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三方比价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59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2"/>
          <p:cNvGrpSpPr>
            <a:grpSpLocks/>
          </p:cNvGrpSpPr>
          <p:nvPr/>
        </p:nvGrpSpPr>
        <p:grpSpPr bwMode="auto">
          <a:xfrm>
            <a:off x="0" y="214454"/>
            <a:ext cx="12192000" cy="442383"/>
            <a:chOff x="0" y="58738"/>
            <a:chExt cx="9144000" cy="331787"/>
          </a:xfrm>
        </p:grpSpPr>
        <p:pic>
          <p:nvPicPr>
            <p:cNvPr id="2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5150" y="58738"/>
              <a:ext cx="165893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34938"/>
              <a:ext cx="683260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8655050" y="134938"/>
              <a:ext cx="48895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42684" y="696423"/>
            <a:ext cx="113573" cy="549078"/>
          </a:xfrm>
          <a:prstGeom prst="rect">
            <a:avLst/>
          </a:prstGeom>
          <a:solidFill>
            <a:srgbClr val="9C2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42684" y="1319362"/>
            <a:ext cx="5411496" cy="2315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标题 2"/>
          <p:cNvSpPr txBox="1">
            <a:spLocks/>
          </p:cNvSpPr>
          <p:nvPr/>
        </p:nvSpPr>
        <p:spPr>
          <a:xfrm>
            <a:off x="487259" y="693574"/>
            <a:ext cx="4722304" cy="564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仓耳舒圆体 W03" panose="02020400000000000000" pitchFamily="18" charset="-122"/>
                <a:ea typeface="仓耳舒圆体 W03" panose="02020400000000000000" pitchFamily="18" charset="-122"/>
                <a:cs typeface="Noto Sans CJK JP Medium"/>
              </a:defRPr>
            </a:lvl1pPr>
          </a:lstStyle>
          <a:p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二、</a:t>
            </a:r>
            <a:r>
              <a:rPr lang="zh-CN" altLang="en-US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购置必要性和适用性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gray">
          <a:xfrm>
            <a:off x="1082800" y="1649523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必要性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6215" y="2039467"/>
            <a:ext cx="8323585" cy="499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说明申购装备的用途及其对开展教学科研、学科发展的必要性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gray">
          <a:xfrm>
            <a:off x="1082800" y="3778814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适用性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74962" y="4191803"/>
            <a:ext cx="78507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说明申购装备的性能、价格、主要技术指标的先进性及其适用的学科范围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2"/>
          <p:cNvGrpSpPr>
            <a:grpSpLocks/>
          </p:cNvGrpSpPr>
          <p:nvPr/>
        </p:nvGrpSpPr>
        <p:grpSpPr bwMode="auto">
          <a:xfrm>
            <a:off x="0" y="214454"/>
            <a:ext cx="12192000" cy="442383"/>
            <a:chOff x="0" y="58738"/>
            <a:chExt cx="9144000" cy="331787"/>
          </a:xfrm>
        </p:grpSpPr>
        <p:pic>
          <p:nvPicPr>
            <p:cNvPr id="2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5150" y="58738"/>
              <a:ext cx="165893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34938"/>
              <a:ext cx="683260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8655050" y="134938"/>
              <a:ext cx="48895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42684" y="696423"/>
            <a:ext cx="113573" cy="549078"/>
          </a:xfrm>
          <a:prstGeom prst="rect">
            <a:avLst/>
          </a:prstGeom>
          <a:solidFill>
            <a:srgbClr val="9C2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42684" y="1319362"/>
            <a:ext cx="5738666" cy="2315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2"/>
          <p:cNvSpPr txBox="1">
            <a:spLocks/>
          </p:cNvSpPr>
          <p:nvPr/>
        </p:nvSpPr>
        <p:spPr>
          <a:xfrm>
            <a:off x="487259" y="693574"/>
            <a:ext cx="4722304" cy="564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仓耳舒圆体 W03" panose="02020400000000000000" pitchFamily="18" charset="-122"/>
                <a:ea typeface="仓耳舒圆体 W03" panose="02020400000000000000" pitchFamily="18" charset="-122"/>
                <a:cs typeface="Noto Sans CJK JP Medium"/>
              </a:defRPr>
            </a:lvl1pPr>
          </a:lstStyle>
          <a:p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三、</a:t>
            </a:r>
            <a:r>
              <a:rPr lang="zh-CN" altLang="en-US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同类型设备调研情况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gray">
          <a:xfrm>
            <a:off x="1315592" y="1888880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市场调研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9007" y="2278824"/>
            <a:ext cx="810756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至少两种同类型装备的性能、价格、主要技术指标</a:t>
            </a:r>
            <a:r>
              <a:rPr lang="zh-CN" altLang="en-US" sz="20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售后服务等的比较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gray">
          <a:xfrm>
            <a:off x="1315592" y="4336953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校内调研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07754" y="4749942"/>
            <a:ext cx="84268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校内同类型装备的配备和使用情况，说明为何不能利用现有装备的原因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2"/>
          <p:cNvGrpSpPr>
            <a:grpSpLocks/>
          </p:cNvGrpSpPr>
          <p:nvPr/>
        </p:nvGrpSpPr>
        <p:grpSpPr bwMode="auto">
          <a:xfrm>
            <a:off x="0" y="214454"/>
            <a:ext cx="12192000" cy="442383"/>
            <a:chOff x="0" y="58738"/>
            <a:chExt cx="9144000" cy="331787"/>
          </a:xfrm>
        </p:grpSpPr>
        <p:pic>
          <p:nvPicPr>
            <p:cNvPr id="2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5150" y="58738"/>
              <a:ext cx="165893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34938"/>
              <a:ext cx="683260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8655050" y="134938"/>
              <a:ext cx="48895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42684" y="696423"/>
            <a:ext cx="113573" cy="549078"/>
          </a:xfrm>
          <a:prstGeom prst="rect">
            <a:avLst/>
          </a:prstGeom>
          <a:solidFill>
            <a:srgbClr val="9C2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42684" y="1319362"/>
            <a:ext cx="5453440" cy="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2"/>
          <p:cNvSpPr txBox="1">
            <a:spLocks/>
          </p:cNvSpPr>
          <p:nvPr/>
        </p:nvSpPr>
        <p:spPr>
          <a:xfrm>
            <a:off x="487259" y="693574"/>
            <a:ext cx="5208865" cy="564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zh-CN"/>
            </a:defPPr>
            <a:lvl1pPr>
              <a:defRPr sz="3200" b="0" i="0">
                <a:latin typeface="华文中宋" pitchFamily="2" charset="-122"/>
                <a:ea typeface="华文中宋" pitchFamily="2" charset="-122"/>
                <a:cs typeface="Noto Sans CJK JP Medium"/>
              </a:defRPr>
            </a:lvl1pPr>
          </a:lstStyle>
          <a:p>
            <a:r>
              <a:rPr lang="zh-CN" altLang="en-US" dirty="0"/>
              <a:t>四、经费来源和落实情况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gray">
          <a:xfrm>
            <a:off x="1256160" y="1727798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经费来源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9575" y="2117742"/>
            <a:ext cx="8683625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申购装备的经费来源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gray">
          <a:xfrm>
            <a:off x="1256160" y="4175871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落实情况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48322" y="4588860"/>
            <a:ext cx="8426846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经费到位情况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购置后运行维护费用的安排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2"/>
          <p:cNvGrpSpPr>
            <a:grpSpLocks/>
          </p:cNvGrpSpPr>
          <p:nvPr/>
        </p:nvGrpSpPr>
        <p:grpSpPr bwMode="auto">
          <a:xfrm>
            <a:off x="0" y="214454"/>
            <a:ext cx="12192000" cy="442383"/>
            <a:chOff x="0" y="58738"/>
            <a:chExt cx="9144000" cy="331787"/>
          </a:xfrm>
        </p:grpSpPr>
        <p:pic>
          <p:nvPicPr>
            <p:cNvPr id="2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5150" y="58738"/>
              <a:ext cx="165893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34938"/>
              <a:ext cx="683260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">
              <a:extLst/>
            </p:cNvPr>
            <p:cNvSpPr>
              <a:spLocks noChangeArrowheads="1"/>
            </p:cNvSpPr>
            <p:nvPr/>
          </p:nvSpPr>
          <p:spPr bwMode="auto">
            <a:xfrm>
              <a:off x="8655050" y="134938"/>
              <a:ext cx="488950" cy="177800"/>
            </a:xfrm>
            <a:prstGeom prst="rect">
              <a:avLst/>
            </a:prstGeom>
            <a:solidFill>
              <a:srgbClr val="9D1F33"/>
            </a:solidFill>
            <a:ln>
              <a:noFill/>
            </a:ln>
            <a:extLst/>
          </p:spPr>
          <p:txBody>
            <a:bodyPr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3" spc="53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42684" y="696423"/>
            <a:ext cx="113573" cy="549078"/>
          </a:xfrm>
          <a:prstGeom prst="rect">
            <a:avLst/>
          </a:prstGeom>
          <a:solidFill>
            <a:srgbClr val="9C2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42684" y="1319362"/>
            <a:ext cx="5453440" cy="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2"/>
          <p:cNvSpPr txBox="1">
            <a:spLocks/>
          </p:cNvSpPr>
          <p:nvPr/>
        </p:nvSpPr>
        <p:spPr>
          <a:xfrm>
            <a:off x="487259" y="693574"/>
            <a:ext cx="5208865" cy="564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zh-CN"/>
            </a:defPPr>
            <a:lvl1pPr>
              <a:defRPr sz="3200" b="0" i="0">
                <a:latin typeface="华文中宋" pitchFamily="2" charset="-122"/>
                <a:ea typeface="华文中宋" pitchFamily="2" charset="-122"/>
                <a:cs typeface="Noto Sans CJK JP Medium"/>
              </a:defRPr>
            </a:lvl1pPr>
          </a:lstStyle>
          <a:p>
            <a:r>
              <a:rPr lang="zh-CN" altLang="en-US" dirty="0"/>
              <a:t>五、使用条件和预计效益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1239392" y="2560818"/>
            <a:ext cx="3346400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i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使用条件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2807" y="2950762"/>
            <a:ext cx="78915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说明安装场所、水电用量、环境保护状况、维修和售后服务、零配件来源等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gray">
          <a:xfrm>
            <a:off x="1239392" y="4038234"/>
            <a:ext cx="4580646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i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kern="0" dirty="0" smtClea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预计效益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31554" y="4451223"/>
            <a:ext cx="8426846" cy="205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eaLnBrk="0" hangingPunct="0">
              <a:defRPr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工作量预测（注意：预计年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有效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使用机时数不得低于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800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效益预计和风险分析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属于更新的装备要提供原装备发挥效益情况说明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gray">
          <a:xfrm>
            <a:off x="1239392" y="1480698"/>
            <a:ext cx="4498528" cy="5762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-635">
              <a:lnSpc>
                <a:spcPct val="90000"/>
              </a:lnSpc>
              <a:tabLst>
                <a:tab pos="3768725" algn="l"/>
              </a:tabLst>
              <a:defRPr/>
            </a:pPr>
            <a:r>
              <a:rPr lang="zh-CN" altLang="en-US" sz="2400" b="0" kern="0" dirty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管理和操作人员配备情况</a:t>
            </a:r>
            <a:endParaRPr lang="en-US" altLang="zh-CN" sz="2400" b="0" i="0" kern="0" dirty="0">
              <a:solidFill>
                <a:srgbClr val="99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15207" y="1870642"/>
            <a:ext cx="7891537" cy="499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说明装备管理和操作人员配置、开放运行方式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256</Words>
  <Application>Microsoft Office PowerPoint</Application>
  <PresentationFormat>自定义</PresentationFormat>
  <Paragraphs>38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BOSSPPT2017-2018极简风格</dc:title>
  <dc:subject>BOSSPPT 2017-2018</dc:subject>
  <dc:creator>BOSSPPT 2017-2018</dc:creator>
  <cp:keywords>BOSSPPT顶尖职业文案</cp:keywords>
  <dc:description>BOSSPPT致力于提供高质量，有品质的模板，拒绝垃圾模板！_x000d_
本模板由bossppt设计师制作或制作师二次制作整理，bossppt为此花费了大量心血。_x000d_
如果非本店购买，请直接向盗版店进行索赔。_x000d_
本店淘宝唯一购买网址：https://chinappt.taobao.com</dc:description>
  <cp:lastModifiedBy>Dell</cp:lastModifiedBy>
  <cp:revision>55</cp:revision>
  <dcterms:created xsi:type="dcterms:W3CDTF">2017-03-27T04:23:20Z</dcterms:created>
  <dcterms:modified xsi:type="dcterms:W3CDTF">2023-03-15T01:32:27Z</dcterms:modified>
  <cp:category>店铺： BOSSPPT顶尖职业文案</cp:category>
  <cp:contentStatus>BOSSPPT</cp:contentStatus>
</cp:coreProperties>
</file>